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Raleway"/>
      <p:regular r:id="rId41"/>
      <p:bold r:id="rId42"/>
      <p:italic r:id="rId43"/>
      <p:boldItalic r:id="rId44"/>
    </p:embeddedFont>
    <p:embeddedFont>
      <p:font typeface="La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85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9B4B9D9-D684-476B-8E81-EACD91F30A32}">
  <a:tblStyle styleId="{B9B4B9D9-D684-476B-8E81-EACD91F30A3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85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Raleway-bold.fntdata"/><Relationship Id="rId41" Type="http://schemas.openxmlformats.org/officeDocument/2006/relationships/font" Target="fonts/Raleway-regular.fntdata"/><Relationship Id="rId22" Type="http://schemas.openxmlformats.org/officeDocument/2006/relationships/slide" Target="slides/slide16.xml"/><Relationship Id="rId44" Type="http://schemas.openxmlformats.org/officeDocument/2006/relationships/font" Target="fonts/Raleway-boldItalic.fntdata"/><Relationship Id="rId21" Type="http://schemas.openxmlformats.org/officeDocument/2006/relationships/slide" Target="slides/slide15.xml"/><Relationship Id="rId43" Type="http://schemas.openxmlformats.org/officeDocument/2006/relationships/font" Target="fonts/Raleway-italic.fntdata"/><Relationship Id="rId24" Type="http://schemas.openxmlformats.org/officeDocument/2006/relationships/slide" Target="slides/slide18.xml"/><Relationship Id="rId46" Type="http://schemas.openxmlformats.org/officeDocument/2006/relationships/font" Target="fonts/Lato-bold.fntdata"/><Relationship Id="rId23" Type="http://schemas.openxmlformats.org/officeDocument/2006/relationships/slide" Target="slides/slide17.xml"/><Relationship Id="rId45"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Lato-boldItalic.fntdata"/><Relationship Id="rId25" Type="http://schemas.openxmlformats.org/officeDocument/2006/relationships/slide" Target="slides/slide19.xml"/><Relationship Id="rId47" Type="http://schemas.openxmlformats.org/officeDocument/2006/relationships/font" Target="fonts/Lato-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57ecfad85f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7ecfad85f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Until this day there is still debate between Information Litery and Media information literacy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564c92cdfb_1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64c92cdfb_1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Media </a:t>
            </a:r>
            <a:r>
              <a:rPr lang="en-GB"/>
              <a:t>literacy</a:t>
            </a:r>
            <a:endParaRPr/>
          </a:p>
          <a:p>
            <a:pPr indent="0" lvl="0" marL="0" rtl="0" algn="l">
              <a:spcBef>
                <a:spcPts val="0"/>
              </a:spcBef>
              <a:spcAft>
                <a:spcPts val="0"/>
              </a:spcAft>
              <a:buNone/>
            </a:pPr>
            <a:r>
              <a:rPr lang="en-GB"/>
              <a:t>Modern media</a:t>
            </a:r>
            <a:endParaRPr/>
          </a:p>
          <a:p>
            <a:pPr indent="-317500" lvl="0" marL="457200" rtl="0" algn="l">
              <a:spcBef>
                <a:spcPts val="0"/>
              </a:spcBef>
              <a:spcAft>
                <a:spcPts val="0"/>
              </a:spcAft>
              <a:buSzPts val="1400"/>
              <a:buChar char="-"/>
            </a:pPr>
            <a:r>
              <a:rPr lang="en-GB"/>
              <a:t>Computers</a:t>
            </a:r>
            <a:endParaRPr/>
          </a:p>
          <a:p>
            <a:pPr indent="-317500" lvl="0" marL="457200" rtl="0" algn="l">
              <a:spcBef>
                <a:spcPts val="0"/>
              </a:spcBef>
              <a:spcAft>
                <a:spcPts val="0"/>
              </a:spcAft>
              <a:buSzPts val="1400"/>
              <a:buChar char="-"/>
            </a:pPr>
            <a:r>
              <a:rPr lang="en-GB"/>
              <a:t>Mobile devices</a:t>
            </a:r>
            <a:endParaRPr/>
          </a:p>
          <a:p>
            <a:pPr indent="-317500" lvl="0" marL="457200" rtl="0" algn="l">
              <a:spcBef>
                <a:spcPts val="0"/>
              </a:spcBef>
              <a:spcAft>
                <a:spcPts val="0"/>
              </a:spcAft>
              <a:buSzPts val="1400"/>
              <a:buChar char="-"/>
            </a:pPr>
            <a:r>
              <a:rPr lang="en-GB"/>
              <a:t>Smart devices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Teachers can give guidance on giving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What is your favorite device?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564c92cdfb_1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64c92cdfb_1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Furthermore,individuals with knowledge on this matter, can analyze information, messages,</a:t>
            </a:r>
            <a:endParaRPr/>
          </a:p>
          <a:p>
            <a:pPr indent="0" lvl="0" marL="0" rtl="0" algn="l">
              <a:spcBef>
                <a:spcPts val="0"/>
              </a:spcBef>
              <a:spcAft>
                <a:spcPts val="0"/>
              </a:spcAft>
              <a:buNone/>
            </a:pPr>
            <a:r>
              <a:rPr lang="en-GB"/>
              <a:t>beliefs and values conveyed through the media and any kind of content producers, and can</a:t>
            </a:r>
            <a:endParaRPr/>
          </a:p>
          <a:p>
            <a:pPr indent="0" lvl="0" marL="0" rtl="0" algn="l">
              <a:spcBef>
                <a:spcPts val="0"/>
              </a:spcBef>
              <a:spcAft>
                <a:spcPts val="0"/>
              </a:spcAft>
              <a:buNone/>
            </a:pPr>
            <a:r>
              <a:rPr lang="en-GB"/>
              <a:t>validate information they have found and produced against a range of generic, personal and</a:t>
            </a:r>
            <a:endParaRPr/>
          </a:p>
          <a:p>
            <a:pPr indent="0" lvl="0" marL="0" rtl="0" algn="l">
              <a:spcBef>
                <a:spcPts val="0"/>
              </a:spcBef>
              <a:spcAft>
                <a:spcPts val="0"/>
              </a:spcAft>
              <a:buNone/>
            </a:pPr>
            <a:r>
              <a:rPr lang="en-GB"/>
              <a:t>context-based criteria. In addition, an understanding in who created the information and why</a:t>
            </a:r>
            <a:endParaRPr/>
          </a:p>
          <a:p>
            <a:pPr indent="0" lvl="0" marL="0" rtl="0" algn="l">
              <a:spcBef>
                <a:spcPts val="0"/>
              </a:spcBef>
              <a:spcAft>
                <a:spcPts val="0"/>
              </a:spcAft>
              <a:buNone/>
            </a:pPr>
            <a:r>
              <a:rPr lang="en-GB"/>
              <a:t>it is important, as well as the roles, responsibilities and functions of media, information</a:t>
            </a:r>
            <a:endParaRPr/>
          </a:p>
          <a:p>
            <a:pPr indent="0" lvl="0" marL="0" rtl="0" algn="l">
              <a:spcBef>
                <a:spcPts val="0"/>
              </a:spcBef>
              <a:spcAft>
                <a:spcPts val="0"/>
              </a:spcAft>
              <a:buNone/>
            </a:pPr>
            <a:r>
              <a:rPr lang="en-GB"/>
              <a:t>providers and memory institutions, is mandatory.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564c92cdfb_7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64c92cdfb_7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564c92cdfb_1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64c92cdfb_1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564c92cdf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64c92cdf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will talk about our target group. Teenagers grow up with digital-technology, so it easier for them to bully other people online. In fact, 95% of the students between 10 and 18 years has mobile phone or their own SNS. Now that a wider variety of social media platforms and digital-devices are operative victims will more frequently be harassed.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564c92cdf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64c92cdf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our target group is teenagers, especially between the ages of 13 and 15. They are pupils someone who are learning at a school. It is time for self-identity to grow and learn about social life. </a:t>
            </a:r>
            <a:r>
              <a:rPr lang="en-GB"/>
              <a:t>Their responsibility is to play the game and get a knowledge about cyberbullying. The success criteria of them is that children clear each stage and understand what cyberbullying is and aware of the dangers of cyberbullying.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51095a9a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1095a9a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564c92cdf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64c92cdf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565a15f5a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65a15f5a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 will talk about our target group. Teenagers grow up with digital-technology, so it easier for them to bully other people online. In fact, 95% of the students between 10 and 18 years has mobile phone or their own SNS. Now that a wider variety of social media platforms and digital-devices are operative victims will more frequently be harassed.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51095a9a2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1095a9a2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565a15f5a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65a15f5a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 will talk about our target group. Teenagers grow up with digital-technology, so it easier for them to bully other people online. In fact, 95% of the students between 10 and 18 years has mobile phone or their own SNS. Now that a wider variety of social media platforms and digital-devices are operative victims will more frequently be harassed.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564c92cdf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64c92cdf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564c92cdf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64c92cdf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564c92cdf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64c92cdf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564c92cdfb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64c92cdfb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564c92cdf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64c92cdf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564c92cdf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64c92cdf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564c92cdfb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64c92cdfb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564c92cdfb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64c92cdfb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564fcec71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64fcec71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hosting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51095a9a29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1095a9a29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564c92cdfb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64c92cdfb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564c92cdfb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64c92cdfb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564c92cdf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64c92cdf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564c92cdfb_1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64c92cdfb_1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564c92cdf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64c92cdf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564c92cdf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64c92cdf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564c92cdf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64c92cdf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564c92cdfb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64c92cdfb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Freedom of speech</a:t>
            </a:r>
            <a:endParaRPr/>
          </a:p>
          <a:p>
            <a:pPr indent="0" lvl="0" marL="0" rtl="0" algn="l">
              <a:spcBef>
                <a:spcPts val="0"/>
              </a:spcBef>
              <a:spcAft>
                <a:spcPts val="0"/>
              </a:spcAft>
              <a:buNone/>
            </a:pPr>
            <a:r>
              <a:rPr lang="en-GB"/>
              <a:t>Freedom of expression</a:t>
            </a:r>
            <a:endParaRPr/>
          </a:p>
          <a:p>
            <a:pPr indent="0" lvl="0" marL="0" rtl="0" algn="l">
              <a:spcBef>
                <a:spcPts val="0"/>
              </a:spcBef>
              <a:spcAft>
                <a:spcPts val="0"/>
              </a:spcAft>
              <a:buNone/>
            </a:pPr>
            <a:r>
              <a:rPr lang="en-GB"/>
              <a:t>Cyberbulling is a </a:t>
            </a:r>
            <a:r>
              <a:rPr lang="en-GB"/>
              <a:t>violation</a:t>
            </a:r>
            <a:r>
              <a:rPr lang="en-GB"/>
              <a:t> of one of those things.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565de0b055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65de0b055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Freedom of speech</a:t>
            </a:r>
            <a:endParaRPr/>
          </a:p>
          <a:p>
            <a:pPr indent="0" lvl="0" marL="0" rtl="0" algn="l">
              <a:spcBef>
                <a:spcPts val="0"/>
              </a:spcBef>
              <a:spcAft>
                <a:spcPts val="0"/>
              </a:spcAft>
              <a:buNone/>
            </a:pPr>
            <a:r>
              <a:rPr lang="en-GB"/>
              <a:t>Freedom of expression</a:t>
            </a:r>
            <a:endParaRPr/>
          </a:p>
          <a:p>
            <a:pPr indent="0" lvl="0" marL="0" rtl="0" algn="l">
              <a:spcBef>
                <a:spcPts val="0"/>
              </a:spcBef>
              <a:spcAft>
                <a:spcPts val="0"/>
              </a:spcAft>
              <a:buNone/>
            </a:pPr>
            <a:r>
              <a:rPr lang="en-GB"/>
              <a:t>Cyberbulling is a violation of one of those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564c92cdfb_1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64c92cdfb_1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Until</a:t>
            </a:r>
            <a:r>
              <a:rPr lang="en-GB"/>
              <a:t> this day there is still debate between Information Litery and Media information literacy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82" name="Shape 82"/>
        <p:cNvGrpSpPr/>
        <p:nvPr/>
      </p:nvGrpSpPr>
      <p:grpSpPr>
        <a:xfrm>
          <a:off x="0" y="0"/>
          <a:ext cx="0" cy="0"/>
          <a:chOff x="0" y="0"/>
          <a:chExt cx="0" cy="0"/>
        </a:xfrm>
      </p:grpSpPr>
      <p:grpSp>
        <p:nvGrpSpPr>
          <p:cNvPr id="83" name="Google Shape;83;p13"/>
          <p:cNvGrpSpPr/>
          <p:nvPr/>
        </p:nvGrpSpPr>
        <p:grpSpPr>
          <a:xfrm>
            <a:off x="830392" y="1191256"/>
            <a:ext cx="745763" cy="45826"/>
            <a:chOff x="4580561" y="2589004"/>
            <a:chExt cx="1064464" cy="25200"/>
          </a:xfrm>
        </p:grpSpPr>
        <p:sp>
          <p:nvSpPr>
            <p:cNvPr id="84" name="Google Shape;84;p1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1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7" name="Google Shape;87;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88" name="Google Shape;88;p13">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 name="Google Shape;89;p13">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90" name="Google Shape;90;p13">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91" name="Google Shape;91;p13">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92" name="Shape 92"/>
        <p:cNvGrpSpPr/>
        <p:nvPr/>
      </p:nvGrpSpPr>
      <p:grpSpPr>
        <a:xfrm>
          <a:off x="0" y="0"/>
          <a:ext cx="0" cy="0"/>
          <a:chOff x="0" y="0"/>
          <a:chExt cx="0" cy="0"/>
        </a:xfrm>
      </p:grpSpPr>
      <p:pic>
        <p:nvPicPr>
          <p:cNvPr descr="shutterstock_429987889_edited.jpg" id="93" name="Google Shape;93;p14"/>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94" name="Google Shape;94;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14"/>
          <p:cNvGrpSpPr/>
          <p:nvPr/>
        </p:nvGrpSpPr>
        <p:grpSpPr>
          <a:xfrm>
            <a:off x="830392" y="1191256"/>
            <a:ext cx="745763" cy="45826"/>
            <a:chOff x="4580561" y="2589004"/>
            <a:chExt cx="1064464" cy="25200"/>
          </a:xfrm>
        </p:grpSpPr>
        <p:sp>
          <p:nvSpPr>
            <p:cNvPr id="96" name="Google Shape;96;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9" name="Google Shape;99;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00" name="Google Shape;100;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14">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 name="Google Shape;102;p14">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3" name="Google Shape;103;p14">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4" name="Google Shape;104;p14">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hyperlink" Target="https://teachonline.asu.edu/2016/04/teaching-good-netiquette/" TargetMode="External"/><Relationship Id="rId4" Type="http://schemas.openxmlformats.org/officeDocument/2006/relationships/hyperlink" Target="https://teachonline.asu.edu/2016/04/teaching-good-netiquette/" TargetMode="External"/><Relationship Id="rId5" Type="http://schemas.openxmlformats.org/officeDocument/2006/relationships/hyperlink" Target="https://teachonline.asu.edu/2016/04/teaching-good-netiquette/" TargetMode="External"/><Relationship Id="rId6" Type="http://schemas.openxmlformats.org/officeDocument/2006/relationships/hyperlink" Target="https://www.youtube.com/watch?v=asTti6y39xI" TargetMode="External"/><Relationship Id="rId7" Type="http://schemas.openxmlformats.org/officeDocument/2006/relationships/hyperlink" Target="https://www.youtube.com/watch?v=asTti6y39xI" TargetMode="External"/><Relationship Id="rId8" Type="http://schemas.openxmlformats.org/officeDocument/2006/relationships/hyperlink" Target="https://www.youtube.com/watch?v=asTti6y39xI"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www.youtube.com/watch?v=asTti6y39xI" TargetMode="Externa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0" name="Google Shape;110;p15"/>
          <p:cNvSpPr txBox="1"/>
          <p:nvPr>
            <p:ph type="ctrTitle"/>
          </p:nvPr>
        </p:nvSpPr>
        <p:spPr>
          <a:xfrm>
            <a:off x="405291" y="789948"/>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FFFFFF"/>
                </a:solidFill>
              </a:rPr>
              <a:t>Media and information Literacy and Cyberbullying</a:t>
            </a:r>
            <a:endParaRPr sz="3000">
              <a:solidFill>
                <a:srgbClr val="FFFFFF"/>
              </a:solidFill>
            </a:endParaRPr>
          </a:p>
        </p:txBody>
      </p:sp>
      <p:sp>
        <p:nvSpPr>
          <p:cNvPr id="111" name="Google Shape;111;p15"/>
          <p:cNvSpPr txBox="1"/>
          <p:nvPr>
            <p:ph idx="1" type="subTitle"/>
          </p:nvPr>
        </p:nvSpPr>
        <p:spPr>
          <a:xfrm>
            <a:off x="504363" y="2301147"/>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rgbClr val="FFFFFF"/>
                </a:solidFill>
              </a:rPr>
              <a:t>A presentation by: </a:t>
            </a:r>
            <a:endParaRPr b="1" sz="1400">
              <a:solidFill>
                <a:srgbClr val="FFFFFF"/>
              </a:solidFill>
            </a:endParaRPr>
          </a:p>
          <a:p>
            <a:pPr indent="0" lvl="0" marL="0" rtl="0" algn="l">
              <a:spcBef>
                <a:spcPts val="0"/>
              </a:spcBef>
              <a:spcAft>
                <a:spcPts val="0"/>
              </a:spcAft>
              <a:buNone/>
            </a:pPr>
            <a:r>
              <a:rPr b="1" lang="en-GB" sz="1400">
                <a:solidFill>
                  <a:srgbClr val="FFFFFF"/>
                </a:solidFill>
              </a:rPr>
              <a:t>Arturo, Huub, Hyeon, Leah, Liam and Min</a:t>
            </a:r>
            <a:endParaRPr b="1" sz="14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729450" y="1322450"/>
            <a:ext cx="37575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Definition</a:t>
            </a:r>
            <a:endParaRPr/>
          </a:p>
          <a:p>
            <a:pPr indent="0" lvl="0" marL="0" rtl="0" algn="l">
              <a:spcBef>
                <a:spcPts val="0"/>
              </a:spcBef>
              <a:spcAft>
                <a:spcPts val="0"/>
              </a:spcAft>
              <a:buNone/>
            </a:pPr>
            <a:r>
              <a:rPr lang="en-GB"/>
              <a:t>debate</a:t>
            </a:r>
            <a:endParaRPr/>
          </a:p>
        </p:txBody>
      </p:sp>
      <p:sp>
        <p:nvSpPr>
          <p:cNvPr id="165" name="Google Shape;165;p24"/>
          <p:cNvSpPr txBox="1"/>
          <p:nvPr/>
        </p:nvSpPr>
        <p:spPr>
          <a:xfrm>
            <a:off x="4634450" y="4429500"/>
            <a:ext cx="34488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166" name="Google Shape;166;p24"/>
          <p:cNvPicPr preferRelativeResize="0"/>
          <p:nvPr/>
        </p:nvPicPr>
        <p:blipFill>
          <a:blip r:embed="rId3">
            <a:alphaModFix/>
          </a:blip>
          <a:stretch>
            <a:fillRect/>
          </a:stretch>
        </p:blipFill>
        <p:spPr>
          <a:xfrm>
            <a:off x="3907223" y="1311800"/>
            <a:ext cx="4903250" cy="2519900"/>
          </a:xfrm>
          <a:prstGeom prst="rect">
            <a:avLst/>
          </a:prstGeom>
          <a:noFill/>
          <a:ln>
            <a:noFill/>
          </a:ln>
        </p:spPr>
      </p:pic>
      <p:pic>
        <p:nvPicPr>
          <p:cNvPr id="167" name="Google Shape;167;p24"/>
          <p:cNvPicPr preferRelativeResize="0"/>
          <p:nvPr/>
        </p:nvPicPr>
        <p:blipFill>
          <a:blip r:embed="rId4">
            <a:alphaModFix/>
          </a:blip>
          <a:stretch>
            <a:fillRect/>
          </a:stretch>
        </p:blipFill>
        <p:spPr>
          <a:xfrm>
            <a:off x="3907225" y="1311800"/>
            <a:ext cx="4910011" cy="2519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71" name="Shape 171"/>
        <p:cNvGrpSpPr/>
        <p:nvPr/>
      </p:nvGrpSpPr>
      <p:grpSpPr>
        <a:xfrm>
          <a:off x="0" y="0"/>
          <a:ext cx="0" cy="0"/>
          <a:chOff x="0" y="0"/>
          <a:chExt cx="0" cy="0"/>
        </a:xfrm>
      </p:grpSpPr>
      <p:pic>
        <p:nvPicPr>
          <p:cNvPr id="172" name="Google Shape;172;p25"/>
          <p:cNvPicPr preferRelativeResize="0"/>
          <p:nvPr/>
        </p:nvPicPr>
        <p:blipFill>
          <a:blip r:embed="rId3">
            <a:alphaModFix/>
          </a:blip>
          <a:stretch>
            <a:fillRect/>
          </a:stretch>
        </p:blipFill>
        <p:spPr>
          <a:xfrm>
            <a:off x="729450" y="1051688"/>
            <a:ext cx="7819252" cy="3040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76" name="Shape 176"/>
        <p:cNvGrpSpPr/>
        <p:nvPr/>
      </p:nvGrpSpPr>
      <p:grpSpPr>
        <a:xfrm>
          <a:off x="0" y="0"/>
          <a:ext cx="0" cy="0"/>
          <a:chOff x="0" y="0"/>
          <a:chExt cx="0" cy="0"/>
        </a:xfrm>
      </p:grpSpPr>
      <p:pic>
        <p:nvPicPr>
          <p:cNvPr id="177" name="Google Shape;177;p26"/>
          <p:cNvPicPr preferRelativeResize="0"/>
          <p:nvPr/>
        </p:nvPicPr>
        <p:blipFill>
          <a:blip r:embed="rId3">
            <a:alphaModFix/>
          </a:blip>
          <a:stretch>
            <a:fillRect/>
          </a:stretch>
        </p:blipFill>
        <p:spPr>
          <a:xfrm>
            <a:off x="1847325" y="178041"/>
            <a:ext cx="5452650" cy="47874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729450" y="1322450"/>
            <a:ext cx="37575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Netiquette</a:t>
            </a:r>
            <a:endParaRPr/>
          </a:p>
        </p:txBody>
      </p:sp>
      <p:pic>
        <p:nvPicPr>
          <p:cNvPr id="183" name="Google Shape;183;p27"/>
          <p:cNvPicPr preferRelativeResize="0"/>
          <p:nvPr/>
        </p:nvPicPr>
        <p:blipFill rotWithShape="1">
          <a:blip r:embed="rId3">
            <a:alphaModFix/>
          </a:blip>
          <a:srcRect b="0" l="9548" r="8275" t="0"/>
          <a:stretch/>
        </p:blipFill>
        <p:spPr>
          <a:xfrm>
            <a:off x="4422200" y="395625"/>
            <a:ext cx="3576349" cy="4352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87" name="Shape 187"/>
        <p:cNvGrpSpPr/>
        <p:nvPr/>
      </p:nvGrpSpPr>
      <p:grpSpPr>
        <a:xfrm>
          <a:off x="0" y="0"/>
          <a:ext cx="0" cy="0"/>
          <a:chOff x="0" y="0"/>
          <a:chExt cx="0" cy="0"/>
        </a:xfrm>
      </p:grpSpPr>
      <p:pic>
        <p:nvPicPr>
          <p:cNvPr id="188" name="Google Shape;188;p28"/>
          <p:cNvPicPr preferRelativeResize="0"/>
          <p:nvPr/>
        </p:nvPicPr>
        <p:blipFill>
          <a:blip r:embed="rId3">
            <a:alphaModFix/>
          </a:blip>
          <a:stretch>
            <a:fillRect/>
          </a:stretch>
        </p:blipFill>
        <p:spPr>
          <a:xfrm>
            <a:off x="1339688" y="805550"/>
            <a:ext cx="6467926" cy="3638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2" name="Shape 192"/>
        <p:cNvGrpSpPr/>
        <p:nvPr/>
      </p:nvGrpSpPr>
      <p:grpSpPr>
        <a:xfrm>
          <a:off x="0" y="0"/>
          <a:ext cx="0" cy="0"/>
          <a:chOff x="0" y="0"/>
          <a:chExt cx="0" cy="0"/>
        </a:xfrm>
      </p:grpSpPr>
      <p:sp>
        <p:nvSpPr>
          <p:cNvPr id="193" name="Google Shape;193;p29"/>
          <p:cNvSpPr/>
          <p:nvPr/>
        </p:nvSpPr>
        <p:spPr>
          <a:xfrm>
            <a:off x="8016600" y="0"/>
            <a:ext cx="1127400" cy="1195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9"/>
          <p:cNvSpPr txBox="1"/>
          <p:nvPr>
            <p:ph idx="4294967295" type="body"/>
          </p:nvPr>
        </p:nvSpPr>
        <p:spPr>
          <a:xfrm>
            <a:off x="881850" y="2139600"/>
            <a:ext cx="7010100" cy="1169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4800">
                <a:solidFill>
                  <a:srgbClr val="666666"/>
                </a:solidFill>
              </a:rPr>
              <a:t>Target Audience</a:t>
            </a:r>
            <a:endParaRPr sz="4800">
              <a:solidFill>
                <a:srgbClr val="666666"/>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98" name="Shape 198"/>
        <p:cNvGrpSpPr/>
        <p:nvPr/>
      </p:nvGrpSpPr>
      <p:grpSpPr>
        <a:xfrm>
          <a:off x="0" y="0"/>
          <a:ext cx="0" cy="0"/>
          <a:chOff x="0" y="0"/>
          <a:chExt cx="0" cy="0"/>
        </a:xfrm>
      </p:grpSpPr>
      <p:sp>
        <p:nvSpPr>
          <p:cNvPr id="199" name="Google Shape;199;p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00" name="Google Shape;200;p30"/>
          <p:cNvPicPr preferRelativeResize="0"/>
          <p:nvPr/>
        </p:nvPicPr>
        <p:blipFill>
          <a:blip r:embed="rId3">
            <a:alphaModFix/>
          </a:blip>
          <a:stretch>
            <a:fillRect/>
          </a:stretch>
        </p:blipFill>
        <p:spPr>
          <a:xfrm>
            <a:off x="0" y="0"/>
            <a:ext cx="9144001" cy="5143500"/>
          </a:xfrm>
          <a:prstGeom prst="rect">
            <a:avLst/>
          </a:prstGeom>
          <a:noFill/>
          <a:ln>
            <a:noFill/>
          </a:ln>
        </p:spPr>
      </p:pic>
      <p:sp>
        <p:nvSpPr>
          <p:cNvPr id="201" name="Google Shape;201;p30"/>
          <p:cNvSpPr txBox="1"/>
          <p:nvPr/>
        </p:nvSpPr>
        <p:spPr>
          <a:xfrm>
            <a:off x="1678800" y="2234250"/>
            <a:ext cx="57864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6000">
                <a:solidFill>
                  <a:srgbClr val="EFEFEF"/>
                </a:solidFill>
                <a:latin typeface="Lato"/>
                <a:ea typeface="Lato"/>
                <a:cs typeface="Lato"/>
                <a:sym typeface="Lato"/>
              </a:rPr>
              <a:t>Students</a:t>
            </a:r>
            <a:endParaRPr sz="6000">
              <a:solidFill>
                <a:srgbClr val="EFEFEF"/>
              </a:solidFill>
              <a:latin typeface="Lato"/>
              <a:ea typeface="Lato"/>
              <a:cs typeface="Lato"/>
              <a:sym typeface="Lato"/>
            </a:endParaRPr>
          </a:p>
          <a:p>
            <a:pPr indent="0" lvl="0" marL="0" rtl="0" algn="ctr">
              <a:spcBef>
                <a:spcPts val="0"/>
              </a:spcBef>
              <a:spcAft>
                <a:spcPts val="0"/>
              </a:spcAft>
              <a:buNone/>
            </a:pPr>
            <a:r>
              <a:rPr lang="en-GB" sz="2400">
                <a:solidFill>
                  <a:srgbClr val="EFEFEF"/>
                </a:solidFill>
                <a:latin typeface="Lato"/>
                <a:ea typeface="Lato"/>
                <a:cs typeface="Lato"/>
                <a:sym typeface="Lato"/>
              </a:rPr>
              <a:t>13-15</a:t>
            </a:r>
            <a:endParaRPr sz="2400">
              <a:solidFill>
                <a:srgbClr val="EFEFEF"/>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205" name="Shape 205"/>
        <p:cNvGrpSpPr/>
        <p:nvPr/>
      </p:nvGrpSpPr>
      <p:grpSpPr>
        <a:xfrm>
          <a:off x="0" y="0"/>
          <a:ext cx="0" cy="0"/>
          <a:chOff x="0" y="0"/>
          <a:chExt cx="0" cy="0"/>
        </a:xfrm>
      </p:grpSpPr>
      <p:sp>
        <p:nvSpPr>
          <p:cNvPr id="206" name="Google Shape;206;p31"/>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acher pic에 대한 이미지 검색결과" id="207" name="Google Shape;207;p31"/>
          <p:cNvPicPr preferRelativeResize="0"/>
          <p:nvPr/>
        </p:nvPicPr>
        <p:blipFill rotWithShape="1">
          <a:blip r:embed="rId3">
            <a:alphaModFix/>
          </a:blip>
          <a:srcRect b="0" l="0" r="0" t="8867"/>
          <a:stretch/>
        </p:blipFill>
        <p:spPr>
          <a:xfrm>
            <a:off x="1525" y="0"/>
            <a:ext cx="9140950" cy="5143500"/>
          </a:xfrm>
          <a:prstGeom prst="rect">
            <a:avLst/>
          </a:prstGeom>
          <a:noFill/>
          <a:ln>
            <a:noFill/>
          </a:ln>
        </p:spPr>
      </p:pic>
      <p:sp>
        <p:nvSpPr>
          <p:cNvPr id="208" name="Google Shape;208;p31"/>
          <p:cNvSpPr txBox="1"/>
          <p:nvPr/>
        </p:nvSpPr>
        <p:spPr>
          <a:xfrm>
            <a:off x="1673100" y="2233500"/>
            <a:ext cx="5797800" cy="6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6000">
                <a:solidFill>
                  <a:srgbClr val="FFFFFF"/>
                </a:solidFill>
                <a:latin typeface="Lato"/>
                <a:ea typeface="Lato"/>
                <a:cs typeface="Lato"/>
                <a:sym typeface="Lato"/>
              </a:rPr>
              <a:t>Teachers</a:t>
            </a:r>
            <a:endParaRPr sz="6000">
              <a:solidFill>
                <a:srgbClr val="FFFFFF"/>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212" name="Shape 212"/>
        <p:cNvGrpSpPr/>
        <p:nvPr/>
      </p:nvGrpSpPr>
      <p:grpSpPr>
        <a:xfrm>
          <a:off x="0" y="0"/>
          <a:ext cx="0" cy="0"/>
          <a:chOff x="0" y="0"/>
          <a:chExt cx="0" cy="0"/>
        </a:xfrm>
      </p:grpSpPr>
      <p:sp>
        <p:nvSpPr>
          <p:cNvPr id="213" name="Google Shape;213;p32"/>
          <p:cNvSpPr txBox="1"/>
          <p:nvPr>
            <p:ph idx="4294967295" type="body"/>
          </p:nvPr>
        </p:nvSpPr>
        <p:spPr>
          <a:xfrm>
            <a:off x="801525" y="1987200"/>
            <a:ext cx="7010100" cy="1169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4800">
                <a:solidFill>
                  <a:srgbClr val="FFFFFF"/>
                </a:solidFill>
              </a:rPr>
              <a:t>Story</a:t>
            </a:r>
            <a:endParaRPr sz="48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7" name="Shape 217"/>
        <p:cNvGrpSpPr/>
        <p:nvPr/>
      </p:nvGrpSpPr>
      <p:grpSpPr>
        <a:xfrm>
          <a:off x="0" y="0"/>
          <a:ext cx="0" cy="0"/>
          <a:chOff x="0" y="0"/>
          <a:chExt cx="0" cy="0"/>
        </a:xfrm>
      </p:grpSpPr>
      <p:sp>
        <p:nvSpPr>
          <p:cNvPr id="218" name="Google Shape;218;p33"/>
          <p:cNvSpPr/>
          <p:nvPr/>
        </p:nvSpPr>
        <p:spPr>
          <a:xfrm>
            <a:off x="8016600" y="0"/>
            <a:ext cx="1127400" cy="1195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33"/>
          <p:cNvPicPr preferRelativeResize="0"/>
          <p:nvPr/>
        </p:nvPicPr>
        <p:blipFill>
          <a:blip r:embed="rId3">
            <a:alphaModFix/>
          </a:blip>
          <a:stretch>
            <a:fillRect/>
          </a:stretch>
        </p:blipFill>
        <p:spPr>
          <a:xfrm>
            <a:off x="541100" y="152400"/>
            <a:ext cx="7475500" cy="4838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p:nvPr/>
        </p:nvSpPr>
        <p:spPr>
          <a:xfrm>
            <a:off x="0" y="0"/>
            <a:ext cx="9144000" cy="51435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txBox="1"/>
          <p:nvPr>
            <p:ph idx="4294967295" type="title"/>
          </p:nvPr>
        </p:nvSpPr>
        <p:spPr>
          <a:xfrm>
            <a:off x="325925" y="489375"/>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66666"/>
                </a:solidFill>
              </a:rPr>
              <a:t>Table of contents</a:t>
            </a:r>
            <a:endParaRPr>
              <a:solidFill>
                <a:srgbClr val="666666"/>
              </a:solidFill>
            </a:endParaRPr>
          </a:p>
        </p:txBody>
      </p:sp>
      <p:graphicFrame>
        <p:nvGraphicFramePr>
          <p:cNvPr id="118" name="Google Shape;118;p16"/>
          <p:cNvGraphicFramePr/>
          <p:nvPr/>
        </p:nvGraphicFramePr>
        <p:xfrm>
          <a:off x="325925" y="1659300"/>
          <a:ext cx="3000000" cy="3000000"/>
        </p:xfrm>
        <a:graphic>
          <a:graphicData uri="http://schemas.openxmlformats.org/drawingml/2006/table">
            <a:tbl>
              <a:tblPr>
                <a:noFill/>
                <a:tableStyleId>{B9B4B9D9-D684-476B-8E81-EACD91F30A32}</a:tableStyleId>
              </a:tblPr>
              <a:tblGrid>
                <a:gridCol w="2888275"/>
                <a:gridCol w="2861825"/>
                <a:gridCol w="2875050"/>
              </a:tblGrid>
              <a:tr h="381000">
                <a:tc>
                  <a:txBody>
                    <a:bodyPr/>
                    <a:lstStyle/>
                    <a:p>
                      <a:pPr indent="0" lvl="0" marL="0" rtl="0" algn="l">
                        <a:spcBef>
                          <a:spcPts val="0"/>
                        </a:spcBef>
                        <a:spcAft>
                          <a:spcPts val="0"/>
                        </a:spcAft>
                        <a:buNone/>
                      </a:pPr>
                      <a:r>
                        <a:rPr lang="en-GB" sz="2400">
                          <a:solidFill>
                            <a:srgbClr val="FFFFFF"/>
                          </a:solidFill>
                          <a:latin typeface="Lato"/>
                          <a:ea typeface="Lato"/>
                          <a:cs typeface="Lato"/>
                          <a:sym typeface="Lato"/>
                        </a:rPr>
                        <a:t>Bullying</a:t>
                      </a:r>
                      <a:endParaRPr sz="2400">
                        <a:solidFill>
                          <a:srgbClr val="FFFFFF"/>
                        </a:solidFill>
                        <a:latin typeface="Lato"/>
                        <a:ea typeface="Lato"/>
                        <a:cs typeface="Lato"/>
                        <a:sym typeface="Lato"/>
                      </a:endParaRPr>
                    </a:p>
                  </a:txBody>
                  <a:tcPr marT="91425" marB="91425" marR="91425" marL="91425">
                    <a:solidFill>
                      <a:srgbClr val="434343"/>
                    </a:solidFill>
                  </a:tcPr>
                </a:tc>
                <a:tc>
                  <a:txBody>
                    <a:bodyPr/>
                    <a:lstStyle/>
                    <a:p>
                      <a:pPr indent="0" lvl="0" marL="0" rtl="0" algn="l">
                        <a:spcBef>
                          <a:spcPts val="0"/>
                        </a:spcBef>
                        <a:spcAft>
                          <a:spcPts val="0"/>
                        </a:spcAft>
                        <a:buNone/>
                      </a:pPr>
                      <a:r>
                        <a:rPr lang="en-GB" sz="2400">
                          <a:latin typeface="Lato"/>
                          <a:ea typeface="Lato"/>
                          <a:cs typeface="Lato"/>
                          <a:sym typeface="Lato"/>
                        </a:rPr>
                        <a:t>Content</a:t>
                      </a:r>
                      <a:endParaRPr sz="2400">
                        <a:latin typeface="Lato"/>
                        <a:ea typeface="Lato"/>
                        <a:cs typeface="Lato"/>
                        <a:sym typeface="Lato"/>
                      </a:endParaRPr>
                    </a:p>
                  </a:txBody>
                  <a:tcPr marT="91425" marB="91425" marR="91425" marL="91425">
                    <a:solidFill>
                      <a:srgbClr val="FFFFFF"/>
                    </a:solidFill>
                  </a:tcPr>
                </a:tc>
                <a:tc>
                  <a:txBody>
                    <a:bodyPr/>
                    <a:lstStyle/>
                    <a:p>
                      <a:pPr indent="0" lvl="0" marL="0" rtl="0" algn="l">
                        <a:spcBef>
                          <a:spcPts val="0"/>
                        </a:spcBef>
                        <a:spcAft>
                          <a:spcPts val="0"/>
                        </a:spcAft>
                        <a:buNone/>
                      </a:pPr>
                      <a:r>
                        <a:rPr lang="en-GB" sz="2400">
                          <a:latin typeface="Lato"/>
                          <a:ea typeface="Lato"/>
                          <a:cs typeface="Lato"/>
                          <a:sym typeface="Lato"/>
                        </a:rPr>
                        <a:t>Game</a:t>
                      </a:r>
                      <a:endParaRPr sz="2400">
                        <a:latin typeface="Lato"/>
                        <a:ea typeface="Lato"/>
                        <a:cs typeface="Lato"/>
                        <a:sym typeface="Lato"/>
                      </a:endParaRPr>
                    </a:p>
                  </a:txBody>
                  <a:tcPr marT="91425" marB="91425" marR="91425" marL="91425">
                    <a:gradFill>
                      <a:gsLst>
                        <a:gs pos="0">
                          <a:srgbClr val="FFF2CC"/>
                        </a:gs>
                        <a:gs pos="66000">
                          <a:srgbClr val="C9DBA5"/>
                        </a:gs>
                        <a:gs pos="100000">
                          <a:srgbClr val="93C47D"/>
                        </a:gs>
                      </a:gsLst>
                      <a:lin ang="0" scaled="0"/>
                    </a:gradFill>
                  </a:tcPr>
                </a:tc>
              </a:tr>
              <a:tr h="381000">
                <a:tc>
                  <a:txBody>
                    <a:bodyPr/>
                    <a:lstStyle/>
                    <a:p>
                      <a:pPr indent="0" lvl="0" marL="0" rtl="0" algn="l">
                        <a:spcBef>
                          <a:spcPts val="0"/>
                        </a:spcBef>
                        <a:spcAft>
                          <a:spcPts val="0"/>
                        </a:spcAft>
                        <a:buNone/>
                      </a:pPr>
                      <a:r>
                        <a:rPr lang="en-GB" sz="2000">
                          <a:solidFill>
                            <a:srgbClr val="666666"/>
                          </a:solidFill>
                          <a:latin typeface="Lato"/>
                          <a:ea typeface="Lato"/>
                          <a:cs typeface="Lato"/>
                          <a:sym typeface="Lato"/>
                        </a:rPr>
                        <a:t>Cyberbullying</a:t>
                      </a:r>
                      <a:endParaRPr sz="2000">
                        <a:solidFill>
                          <a:srgbClr val="666666"/>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sz="2000">
                          <a:solidFill>
                            <a:srgbClr val="666666"/>
                          </a:solidFill>
                          <a:latin typeface="Lato"/>
                          <a:ea typeface="Lato"/>
                          <a:cs typeface="Lato"/>
                          <a:sym typeface="Lato"/>
                        </a:rPr>
                        <a:t>Target Audience</a:t>
                      </a:r>
                      <a:endParaRPr sz="2000">
                        <a:solidFill>
                          <a:srgbClr val="666666"/>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sz="2000">
                          <a:solidFill>
                            <a:srgbClr val="666666"/>
                          </a:solidFill>
                          <a:latin typeface="Lato"/>
                          <a:ea typeface="Lato"/>
                          <a:cs typeface="Lato"/>
                          <a:sym typeface="Lato"/>
                        </a:rPr>
                        <a:t>Our game</a:t>
                      </a:r>
                      <a:endParaRPr sz="2000">
                        <a:solidFill>
                          <a:srgbClr val="666666"/>
                        </a:solidFill>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GB" sz="2000">
                          <a:solidFill>
                            <a:srgbClr val="666666"/>
                          </a:solidFill>
                          <a:latin typeface="Lato"/>
                          <a:ea typeface="Lato"/>
                          <a:cs typeface="Lato"/>
                          <a:sym typeface="Lato"/>
                        </a:rPr>
                        <a:t>Media and information literacy</a:t>
                      </a:r>
                      <a:endParaRPr sz="2000">
                        <a:solidFill>
                          <a:srgbClr val="666666"/>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sz="2000">
                          <a:solidFill>
                            <a:srgbClr val="666666"/>
                          </a:solidFill>
                          <a:latin typeface="Lato"/>
                          <a:ea typeface="Lato"/>
                          <a:cs typeface="Lato"/>
                          <a:sym typeface="Lato"/>
                        </a:rPr>
                        <a:t>Story</a:t>
                      </a:r>
                      <a:endParaRPr sz="2000">
                        <a:solidFill>
                          <a:srgbClr val="666666"/>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sz="2000">
                          <a:solidFill>
                            <a:srgbClr val="666666"/>
                          </a:solidFill>
                          <a:latin typeface="Lato"/>
                          <a:ea typeface="Lato"/>
                          <a:cs typeface="Lato"/>
                          <a:sym typeface="Lato"/>
                        </a:rPr>
                        <a:t>Technical specifications</a:t>
                      </a:r>
                      <a:endParaRPr sz="2000">
                        <a:solidFill>
                          <a:srgbClr val="666666"/>
                        </a:solidFill>
                        <a:latin typeface="Lato"/>
                        <a:ea typeface="Lato"/>
                        <a:cs typeface="Lato"/>
                        <a:sym typeface="Lato"/>
                      </a:endParaRPr>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3" name="Shape 223"/>
        <p:cNvGrpSpPr/>
        <p:nvPr/>
      </p:nvGrpSpPr>
      <p:grpSpPr>
        <a:xfrm>
          <a:off x="0" y="0"/>
          <a:ext cx="0" cy="0"/>
          <a:chOff x="0" y="0"/>
          <a:chExt cx="0" cy="0"/>
        </a:xfrm>
      </p:grpSpPr>
      <p:sp>
        <p:nvSpPr>
          <p:cNvPr id="224" name="Google Shape;224;p34"/>
          <p:cNvSpPr/>
          <p:nvPr/>
        </p:nvSpPr>
        <p:spPr>
          <a:xfrm>
            <a:off x="8016600" y="0"/>
            <a:ext cx="1127400" cy="1195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p34"/>
          <p:cNvPicPr preferRelativeResize="0"/>
          <p:nvPr/>
        </p:nvPicPr>
        <p:blipFill>
          <a:blip r:embed="rId3">
            <a:alphaModFix/>
          </a:blip>
          <a:stretch>
            <a:fillRect/>
          </a:stretch>
        </p:blipFill>
        <p:spPr>
          <a:xfrm>
            <a:off x="304800" y="179525"/>
            <a:ext cx="8392695" cy="4963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29" name="Shape 229"/>
        <p:cNvGrpSpPr/>
        <p:nvPr/>
      </p:nvGrpSpPr>
      <p:grpSpPr>
        <a:xfrm>
          <a:off x="0" y="0"/>
          <a:ext cx="0" cy="0"/>
          <a:chOff x="0" y="0"/>
          <a:chExt cx="0" cy="0"/>
        </a:xfrm>
      </p:grpSpPr>
      <p:sp>
        <p:nvSpPr>
          <p:cNvPr id="230" name="Google Shape;230;p35"/>
          <p:cNvSpPr txBox="1"/>
          <p:nvPr>
            <p:ph idx="4294967295" type="body"/>
          </p:nvPr>
        </p:nvSpPr>
        <p:spPr>
          <a:xfrm>
            <a:off x="831625" y="1987200"/>
            <a:ext cx="7010100" cy="1169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4800">
                <a:solidFill>
                  <a:srgbClr val="000000"/>
                </a:solidFill>
              </a:rPr>
              <a:t>Our Game</a:t>
            </a:r>
            <a:endParaRPr sz="4800">
              <a:solidFill>
                <a:srgbClr val="000000"/>
              </a:solidFill>
            </a:endParaRPr>
          </a:p>
        </p:txBody>
      </p:sp>
      <p:sp>
        <p:nvSpPr>
          <p:cNvPr id="231" name="Google Shape;231;p35"/>
          <p:cNvSpPr/>
          <p:nvPr/>
        </p:nvSpPr>
        <p:spPr>
          <a:xfrm>
            <a:off x="8193300" y="0"/>
            <a:ext cx="950700" cy="1169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35" name="Shape 235"/>
        <p:cNvGrpSpPr/>
        <p:nvPr/>
      </p:nvGrpSpPr>
      <p:grpSpPr>
        <a:xfrm>
          <a:off x="0" y="0"/>
          <a:ext cx="0" cy="0"/>
          <a:chOff x="0" y="0"/>
          <a:chExt cx="0" cy="0"/>
        </a:xfrm>
      </p:grpSpPr>
      <p:sp>
        <p:nvSpPr>
          <p:cNvPr id="236" name="Google Shape;236;p36"/>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6"/>
          <p:cNvSpPr/>
          <p:nvPr/>
        </p:nvSpPr>
        <p:spPr>
          <a:xfrm>
            <a:off x="8193300" y="0"/>
            <a:ext cx="950700" cy="1169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6"/>
          <p:cNvSpPr/>
          <p:nvPr/>
        </p:nvSpPr>
        <p:spPr>
          <a:xfrm>
            <a:off x="729450" y="3946700"/>
            <a:ext cx="950700" cy="5595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9" name="Google Shape;239;p36"/>
          <p:cNvPicPr preferRelativeResize="0"/>
          <p:nvPr/>
        </p:nvPicPr>
        <p:blipFill>
          <a:blip r:embed="rId3">
            <a:alphaModFix/>
          </a:blip>
          <a:stretch>
            <a:fillRect/>
          </a:stretch>
        </p:blipFill>
        <p:spPr>
          <a:xfrm>
            <a:off x="439051" y="0"/>
            <a:ext cx="8265899" cy="5143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43" name="Shape 243"/>
        <p:cNvGrpSpPr/>
        <p:nvPr/>
      </p:nvGrpSpPr>
      <p:grpSpPr>
        <a:xfrm>
          <a:off x="0" y="0"/>
          <a:ext cx="0" cy="0"/>
          <a:chOff x="0" y="0"/>
          <a:chExt cx="0" cy="0"/>
        </a:xfrm>
      </p:grpSpPr>
      <p:sp>
        <p:nvSpPr>
          <p:cNvPr id="244" name="Google Shape;244;p37"/>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7"/>
          <p:cNvSpPr/>
          <p:nvPr/>
        </p:nvSpPr>
        <p:spPr>
          <a:xfrm>
            <a:off x="8193300" y="0"/>
            <a:ext cx="950700" cy="1169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7"/>
          <p:cNvSpPr/>
          <p:nvPr/>
        </p:nvSpPr>
        <p:spPr>
          <a:xfrm>
            <a:off x="729450" y="3946700"/>
            <a:ext cx="950700" cy="5595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7" name="Google Shape;247;p37"/>
          <p:cNvPicPr preferRelativeResize="0"/>
          <p:nvPr/>
        </p:nvPicPr>
        <p:blipFill>
          <a:blip r:embed="rId3">
            <a:alphaModFix/>
          </a:blip>
          <a:stretch>
            <a:fillRect/>
          </a:stretch>
        </p:blipFill>
        <p:spPr>
          <a:xfrm>
            <a:off x="433098" y="0"/>
            <a:ext cx="8277816"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51" name="Shape 251"/>
        <p:cNvGrpSpPr/>
        <p:nvPr/>
      </p:nvGrpSpPr>
      <p:grpSpPr>
        <a:xfrm>
          <a:off x="0" y="0"/>
          <a:ext cx="0" cy="0"/>
          <a:chOff x="0" y="0"/>
          <a:chExt cx="0" cy="0"/>
        </a:xfrm>
      </p:grpSpPr>
      <p:sp>
        <p:nvSpPr>
          <p:cNvPr id="252" name="Google Shape;252;p3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8"/>
          <p:cNvSpPr/>
          <p:nvPr/>
        </p:nvSpPr>
        <p:spPr>
          <a:xfrm>
            <a:off x="8193300" y="0"/>
            <a:ext cx="950700" cy="1169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8"/>
          <p:cNvSpPr/>
          <p:nvPr/>
        </p:nvSpPr>
        <p:spPr>
          <a:xfrm>
            <a:off x="729450" y="3946700"/>
            <a:ext cx="950700" cy="5595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5" name="Google Shape;255;p38"/>
          <p:cNvPicPr preferRelativeResize="0"/>
          <p:nvPr/>
        </p:nvPicPr>
        <p:blipFill>
          <a:blip r:embed="rId3">
            <a:alphaModFix/>
          </a:blip>
          <a:stretch>
            <a:fillRect/>
          </a:stretch>
        </p:blipFill>
        <p:spPr>
          <a:xfrm>
            <a:off x="436688" y="-731913"/>
            <a:ext cx="8270625" cy="617742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59" name="Shape 259"/>
        <p:cNvGrpSpPr/>
        <p:nvPr/>
      </p:nvGrpSpPr>
      <p:grpSpPr>
        <a:xfrm>
          <a:off x="0" y="0"/>
          <a:ext cx="0" cy="0"/>
          <a:chOff x="0" y="0"/>
          <a:chExt cx="0" cy="0"/>
        </a:xfrm>
      </p:grpSpPr>
      <p:sp>
        <p:nvSpPr>
          <p:cNvPr id="260" name="Google Shape;260;p39"/>
          <p:cNvSpPr txBox="1"/>
          <p:nvPr>
            <p:ph idx="4294967295" type="body"/>
          </p:nvPr>
        </p:nvSpPr>
        <p:spPr>
          <a:xfrm>
            <a:off x="791500" y="1987200"/>
            <a:ext cx="7010100" cy="1169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4800">
                <a:solidFill>
                  <a:srgbClr val="FFFFFF"/>
                </a:solidFill>
              </a:rPr>
              <a:t>Technical Specifications</a:t>
            </a:r>
            <a:endParaRPr sz="4800">
              <a:solidFill>
                <a:srgbClr val="FFFFFF"/>
              </a:solidFill>
            </a:endParaRPr>
          </a:p>
        </p:txBody>
      </p:sp>
      <p:sp>
        <p:nvSpPr>
          <p:cNvPr id="261" name="Google Shape;261;p39"/>
          <p:cNvSpPr/>
          <p:nvPr/>
        </p:nvSpPr>
        <p:spPr>
          <a:xfrm>
            <a:off x="8193300" y="0"/>
            <a:ext cx="950700" cy="11691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65" name="Shape 265"/>
        <p:cNvGrpSpPr/>
        <p:nvPr/>
      </p:nvGrpSpPr>
      <p:grpSpPr>
        <a:xfrm>
          <a:off x="0" y="0"/>
          <a:ext cx="0" cy="0"/>
          <a:chOff x="0" y="0"/>
          <a:chExt cx="0" cy="0"/>
        </a:xfrm>
      </p:grpSpPr>
      <p:sp>
        <p:nvSpPr>
          <p:cNvPr id="266" name="Google Shape;266;p40"/>
          <p:cNvSpPr/>
          <p:nvPr/>
        </p:nvSpPr>
        <p:spPr>
          <a:xfrm>
            <a:off x="-327400" y="-28375"/>
            <a:ext cx="9759000" cy="5172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p40"/>
          <p:cNvPicPr preferRelativeResize="0"/>
          <p:nvPr/>
        </p:nvPicPr>
        <p:blipFill>
          <a:blip r:embed="rId3">
            <a:alphaModFix/>
          </a:blip>
          <a:stretch>
            <a:fillRect/>
          </a:stretch>
        </p:blipFill>
        <p:spPr>
          <a:xfrm>
            <a:off x="-327400" y="-28500"/>
            <a:ext cx="9759002" cy="51719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71" name="Shape 271"/>
        <p:cNvGrpSpPr/>
        <p:nvPr/>
      </p:nvGrpSpPr>
      <p:grpSpPr>
        <a:xfrm>
          <a:off x="0" y="0"/>
          <a:ext cx="0" cy="0"/>
          <a:chOff x="0" y="0"/>
          <a:chExt cx="0" cy="0"/>
        </a:xfrm>
      </p:grpSpPr>
      <p:sp>
        <p:nvSpPr>
          <p:cNvPr id="272" name="Google Shape;272;p41"/>
          <p:cNvSpPr/>
          <p:nvPr/>
        </p:nvSpPr>
        <p:spPr>
          <a:xfrm>
            <a:off x="-327400" y="-28375"/>
            <a:ext cx="9759000" cy="5172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41"/>
          <p:cNvPicPr preferRelativeResize="0"/>
          <p:nvPr/>
        </p:nvPicPr>
        <p:blipFill>
          <a:blip r:embed="rId3">
            <a:alphaModFix/>
          </a:blip>
          <a:stretch>
            <a:fillRect/>
          </a:stretch>
        </p:blipFill>
        <p:spPr>
          <a:xfrm>
            <a:off x="1753125" y="152400"/>
            <a:ext cx="5637752" cy="48387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77" name="Shape 277"/>
        <p:cNvGrpSpPr/>
        <p:nvPr/>
      </p:nvGrpSpPr>
      <p:grpSpPr>
        <a:xfrm>
          <a:off x="0" y="0"/>
          <a:ext cx="0" cy="0"/>
          <a:chOff x="0" y="0"/>
          <a:chExt cx="0" cy="0"/>
        </a:xfrm>
      </p:grpSpPr>
      <p:sp>
        <p:nvSpPr>
          <p:cNvPr id="278" name="Google Shape;278;p42"/>
          <p:cNvSpPr/>
          <p:nvPr/>
        </p:nvSpPr>
        <p:spPr>
          <a:xfrm>
            <a:off x="-327400" y="-28375"/>
            <a:ext cx="9759000" cy="5172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9" name="Google Shape;279;p42"/>
          <p:cNvPicPr preferRelativeResize="0"/>
          <p:nvPr/>
        </p:nvPicPr>
        <p:blipFill>
          <a:blip r:embed="rId3">
            <a:alphaModFix/>
          </a:blip>
          <a:stretch>
            <a:fillRect/>
          </a:stretch>
        </p:blipFill>
        <p:spPr>
          <a:xfrm>
            <a:off x="1148812" y="477400"/>
            <a:ext cx="6846377" cy="41887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83" name="Shape 283"/>
        <p:cNvGrpSpPr/>
        <p:nvPr/>
      </p:nvGrpSpPr>
      <p:grpSpPr>
        <a:xfrm>
          <a:off x="0" y="0"/>
          <a:ext cx="0" cy="0"/>
          <a:chOff x="0" y="0"/>
          <a:chExt cx="0" cy="0"/>
        </a:xfrm>
      </p:grpSpPr>
      <p:sp>
        <p:nvSpPr>
          <p:cNvPr id="284" name="Google Shape;284;p43"/>
          <p:cNvSpPr/>
          <p:nvPr/>
        </p:nvSpPr>
        <p:spPr>
          <a:xfrm>
            <a:off x="-327400" y="-28375"/>
            <a:ext cx="9759000" cy="5172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43"/>
          <p:cNvPicPr preferRelativeResize="0"/>
          <p:nvPr/>
        </p:nvPicPr>
        <p:blipFill>
          <a:blip r:embed="rId3">
            <a:alphaModFix/>
          </a:blip>
          <a:stretch>
            <a:fillRect/>
          </a:stretch>
        </p:blipFill>
        <p:spPr>
          <a:xfrm>
            <a:off x="409775" y="1852003"/>
            <a:ext cx="2306673" cy="1411251"/>
          </a:xfrm>
          <a:prstGeom prst="rect">
            <a:avLst/>
          </a:prstGeom>
          <a:noFill/>
          <a:ln>
            <a:noFill/>
          </a:ln>
        </p:spPr>
      </p:pic>
      <p:pic>
        <p:nvPicPr>
          <p:cNvPr id="286" name="Google Shape;286;p43"/>
          <p:cNvPicPr preferRelativeResize="0"/>
          <p:nvPr/>
        </p:nvPicPr>
        <p:blipFill>
          <a:blip r:embed="rId4">
            <a:alphaModFix/>
          </a:blip>
          <a:stretch>
            <a:fillRect/>
          </a:stretch>
        </p:blipFill>
        <p:spPr>
          <a:xfrm>
            <a:off x="3734400" y="735700"/>
            <a:ext cx="5605924" cy="3643850"/>
          </a:xfrm>
          <a:prstGeom prst="rect">
            <a:avLst/>
          </a:prstGeom>
          <a:noFill/>
          <a:ln>
            <a:noFill/>
          </a:ln>
        </p:spPr>
      </p:pic>
      <p:cxnSp>
        <p:nvCxnSpPr>
          <p:cNvPr id="287" name="Google Shape;287;p43"/>
          <p:cNvCxnSpPr/>
          <p:nvPr/>
        </p:nvCxnSpPr>
        <p:spPr>
          <a:xfrm>
            <a:off x="2792648" y="2313078"/>
            <a:ext cx="1851300" cy="0"/>
          </a:xfrm>
          <a:prstGeom prst="straightConnector1">
            <a:avLst/>
          </a:prstGeom>
          <a:noFill/>
          <a:ln cap="flat" cmpd="sng" w="38100">
            <a:solidFill>
              <a:schemeClr val="dk2"/>
            </a:solidFill>
            <a:prstDash val="solid"/>
            <a:round/>
            <a:headEnd len="med" w="med" type="none"/>
            <a:tailEnd len="med" w="med" type="triangle"/>
          </a:ln>
        </p:spPr>
      </p:cxnSp>
      <p:cxnSp>
        <p:nvCxnSpPr>
          <p:cNvPr id="288" name="Google Shape;288;p43"/>
          <p:cNvCxnSpPr/>
          <p:nvPr/>
        </p:nvCxnSpPr>
        <p:spPr>
          <a:xfrm flipH="1">
            <a:off x="2716425" y="2630775"/>
            <a:ext cx="1854300" cy="30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2" name="Shape 122"/>
        <p:cNvGrpSpPr/>
        <p:nvPr/>
      </p:nvGrpSpPr>
      <p:grpSpPr>
        <a:xfrm>
          <a:off x="0" y="0"/>
          <a:ext cx="0" cy="0"/>
          <a:chOff x="0" y="0"/>
          <a:chExt cx="0" cy="0"/>
        </a:xfrm>
      </p:grpSpPr>
      <p:sp>
        <p:nvSpPr>
          <p:cNvPr id="123" name="Google Shape;123;p17"/>
          <p:cNvSpPr/>
          <p:nvPr/>
        </p:nvSpPr>
        <p:spPr>
          <a:xfrm>
            <a:off x="8016600" y="0"/>
            <a:ext cx="1127400" cy="119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txBox="1"/>
          <p:nvPr>
            <p:ph idx="4294967295" type="body"/>
          </p:nvPr>
        </p:nvSpPr>
        <p:spPr>
          <a:xfrm>
            <a:off x="881850" y="2139600"/>
            <a:ext cx="7010100" cy="1169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4800">
                <a:solidFill>
                  <a:srgbClr val="FFFFFF"/>
                </a:solidFill>
              </a:rPr>
              <a:t>Cyberbullying</a:t>
            </a:r>
            <a:endParaRPr sz="48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92" name="Shape 292"/>
        <p:cNvGrpSpPr/>
        <p:nvPr/>
      </p:nvGrpSpPr>
      <p:grpSpPr>
        <a:xfrm>
          <a:off x="0" y="0"/>
          <a:ext cx="0" cy="0"/>
          <a:chOff x="0" y="0"/>
          <a:chExt cx="0" cy="0"/>
        </a:xfrm>
      </p:grpSpPr>
      <p:sp>
        <p:nvSpPr>
          <p:cNvPr id="293" name="Google Shape;293;p44"/>
          <p:cNvSpPr/>
          <p:nvPr/>
        </p:nvSpPr>
        <p:spPr>
          <a:xfrm>
            <a:off x="-327400" y="-28375"/>
            <a:ext cx="9759000" cy="5172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44"/>
          <p:cNvPicPr preferRelativeResize="0"/>
          <p:nvPr/>
        </p:nvPicPr>
        <p:blipFill>
          <a:blip r:embed="rId3">
            <a:alphaModFix/>
          </a:blip>
          <a:stretch>
            <a:fillRect/>
          </a:stretch>
        </p:blipFill>
        <p:spPr>
          <a:xfrm>
            <a:off x="3124275" y="762925"/>
            <a:ext cx="6019726" cy="3587126"/>
          </a:xfrm>
          <a:prstGeom prst="rect">
            <a:avLst/>
          </a:prstGeom>
          <a:noFill/>
          <a:ln>
            <a:noFill/>
          </a:ln>
        </p:spPr>
      </p:pic>
      <p:pic>
        <p:nvPicPr>
          <p:cNvPr id="295" name="Google Shape;295;p44"/>
          <p:cNvPicPr preferRelativeResize="0"/>
          <p:nvPr/>
        </p:nvPicPr>
        <p:blipFill>
          <a:blip r:embed="rId4">
            <a:alphaModFix/>
          </a:blip>
          <a:stretch>
            <a:fillRect/>
          </a:stretch>
        </p:blipFill>
        <p:spPr>
          <a:xfrm>
            <a:off x="274425" y="1252313"/>
            <a:ext cx="2608350" cy="2608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99" name="Shape 299"/>
        <p:cNvGrpSpPr/>
        <p:nvPr/>
      </p:nvGrpSpPr>
      <p:grpSpPr>
        <a:xfrm>
          <a:off x="0" y="0"/>
          <a:ext cx="0" cy="0"/>
          <a:chOff x="0" y="0"/>
          <a:chExt cx="0" cy="0"/>
        </a:xfrm>
      </p:grpSpPr>
      <p:sp>
        <p:nvSpPr>
          <p:cNvPr id="300" name="Google Shape;300;p45"/>
          <p:cNvSpPr/>
          <p:nvPr/>
        </p:nvSpPr>
        <p:spPr>
          <a:xfrm>
            <a:off x="-373225" y="-14250"/>
            <a:ext cx="9759000" cy="5172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 name="Google Shape;301;p45"/>
          <p:cNvPicPr preferRelativeResize="0"/>
          <p:nvPr/>
        </p:nvPicPr>
        <p:blipFill>
          <a:blip r:embed="rId3">
            <a:alphaModFix/>
          </a:blip>
          <a:stretch>
            <a:fillRect/>
          </a:stretch>
        </p:blipFill>
        <p:spPr>
          <a:xfrm>
            <a:off x="1355025" y="2889050"/>
            <a:ext cx="2842375" cy="2070625"/>
          </a:xfrm>
          <a:prstGeom prst="rect">
            <a:avLst/>
          </a:prstGeom>
          <a:noFill/>
          <a:ln>
            <a:noFill/>
          </a:ln>
        </p:spPr>
      </p:pic>
      <p:pic>
        <p:nvPicPr>
          <p:cNvPr id="302" name="Google Shape;302;p45"/>
          <p:cNvPicPr preferRelativeResize="0"/>
          <p:nvPr/>
        </p:nvPicPr>
        <p:blipFill>
          <a:blip r:embed="rId4">
            <a:alphaModFix/>
          </a:blip>
          <a:stretch>
            <a:fillRect/>
          </a:stretch>
        </p:blipFill>
        <p:spPr>
          <a:xfrm>
            <a:off x="4954575" y="2979225"/>
            <a:ext cx="2666000" cy="1980450"/>
          </a:xfrm>
          <a:prstGeom prst="rect">
            <a:avLst/>
          </a:prstGeom>
          <a:noFill/>
          <a:ln>
            <a:noFill/>
          </a:ln>
        </p:spPr>
      </p:pic>
      <p:cxnSp>
        <p:nvCxnSpPr>
          <p:cNvPr id="303" name="Google Shape;303;p45"/>
          <p:cNvCxnSpPr/>
          <p:nvPr/>
        </p:nvCxnSpPr>
        <p:spPr>
          <a:xfrm>
            <a:off x="1878607" y="4331030"/>
            <a:ext cx="1709100" cy="0"/>
          </a:xfrm>
          <a:prstGeom prst="straightConnector1">
            <a:avLst/>
          </a:prstGeom>
          <a:noFill/>
          <a:ln cap="flat" cmpd="sng" w="28575">
            <a:solidFill>
              <a:srgbClr val="FF0000"/>
            </a:solidFill>
            <a:prstDash val="solid"/>
            <a:round/>
            <a:headEnd len="med" w="med" type="none"/>
            <a:tailEnd len="med" w="med" type="triangle"/>
          </a:ln>
        </p:spPr>
      </p:cxnSp>
      <p:pic>
        <p:nvPicPr>
          <p:cNvPr id="304" name="Google Shape;304;p45"/>
          <p:cNvPicPr preferRelativeResize="0"/>
          <p:nvPr/>
        </p:nvPicPr>
        <p:blipFill>
          <a:blip r:embed="rId5">
            <a:alphaModFix/>
          </a:blip>
          <a:stretch>
            <a:fillRect/>
          </a:stretch>
        </p:blipFill>
        <p:spPr>
          <a:xfrm>
            <a:off x="912763" y="205900"/>
            <a:ext cx="7187025" cy="268315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46"/>
          <p:cNvPicPr preferRelativeResize="0"/>
          <p:nvPr/>
        </p:nvPicPr>
        <p:blipFill>
          <a:blip r:embed="rId3">
            <a:alphaModFix/>
          </a:blip>
          <a:stretch>
            <a:fillRect/>
          </a:stretch>
        </p:blipFill>
        <p:spPr>
          <a:xfrm>
            <a:off x="-340987" y="0"/>
            <a:ext cx="9828975" cy="6552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47"/>
          <p:cNvPicPr preferRelativeResize="0"/>
          <p:nvPr/>
        </p:nvPicPr>
        <p:blipFill>
          <a:blip r:embed="rId3">
            <a:alphaModFix/>
          </a:blip>
          <a:stretch>
            <a:fillRect/>
          </a:stretch>
        </p:blipFill>
        <p:spPr>
          <a:xfrm>
            <a:off x="942975" y="99600"/>
            <a:ext cx="7258051" cy="48387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8" name="Shape 318"/>
        <p:cNvGrpSpPr/>
        <p:nvPr/>
      </p:nvGrpSpPr>
      <p:grpSpPr>
        <a:xfrm>
          <a:off x="0" y="0"/>
          <a:ext cx="0" cy="0"/>
          <a:chOff x="0" y="0"/>
          <a:chExt cx="0" cy="0"/>
        </a:xfrm>
      </p:grpSpPr>
      <p:sp>
        <p:nvSpPr>
          <p:cNvPr id="319" name="Google Shape;319;p48"/>
          <p:cNvSpPr txBox="1"/>
          <p:nvPr/>
        </p:nvSpPr>
        <p:spPr>
          <a:xfrm>
            <a:off x="919025" y="595750"/>
            <a:ext cx="7316100" cy="22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Bibliography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279400" lvl="0" marL="279400" rtl="0" algn="l">
              <a:lnSpc>
                <a:spcPct val="200000"/>
              </a:lnSpc>
              <a:spcBef>
                <a:spcPts val="0"/>
              </a:spcBef>
              <a:spcAft>
                <a:spcPts val="0"/>
              </a:spcAft>
              <a:buNone/>
            </a:pPr>
            <a:r>
              <a:rPr lang="en-GB" sz="1100"/>
              <a:t>Cole, J. (2016, April 15). Are You Teaching Good Netiquette? Retrieved 12 April 2019, from TeachOnline website:</a:t>
            </a:r>
            <a:r>
              <a:rPr lang="en-GB" sz="1100">
                <a:uFill>
                  <a:noFill/>
                </a:uFill>
                <a:hlinkClick r:id="rId3"/>
              </a:rPr>
              <a:t> </a:t>
            </a:r>
            <a:r>
              <a:rPr lang="en-GB" sz="1100" u="sng">
                <a:solidFill>
                  <a:schemeClr val="hlink"/>
                </a:solidFill>
                <a:hlinkClick r:id="rId4"/>
              </a:rPr>
              <a:t>https://teachonline.asu.edu/2016/04/teaching-good-netiquette/</a:t>
            </a:r>
            <a:endParaRPr sz="1100" u="sng">
              <a:solidFill>
                <a:schemeClr val="hlink"/>
              </a:solidFill>
              <a:hlinkClick r:id="rId5"/>
            </a:endParaRPr>
          </a:p>
          <a:p>
            <a:pPr indent="-279400" lvl="0" marL="279400" rtl="0" algn="l">
              <a:lnSpc>
                <a:spcPct val="200000"/>
              </a:lnSpc>
              <a:spcBef>
                <a:spcPts val="0"/>
              </a:spcBef>
              <a:spcAft>
                <a:spcPts val="0"/>
              </a:spcAft>
              <a:buNone/>
            </a:pPr>
            <a:r>
              <a:rPr lang="en-GB" sz="1100"/>
              <a:t>Google Africa. (2012). </a:t>
            </a:r>
            <a:r>
              <a:rPr i="1" lang="en-GB" sz="1100"/>
              <a:t>Cyber Bullying (UNICEF)</a:t>
            </a:r>
            <a:r>
              <a:rPr lang="en-GB" sz="1100"/>
              <a:t>. Retrieved from</a:t>
            </a:r>
            <a:r>
              <a:rPr lang="en-GB" sz="1100">
                <a:uFill>
                  <a:noFill/>
                </a:uFill>
                <a:hlinkClick r:id="rId6"/>
              </a:rPr>
              <a:t> </a:t>
            </a:r>
            <a:r>
              <a:rPr lang="en-GB" sz="1100" u="sng">
                <a:solidFill>
                  <a:schemeClr val="hlink"/>
                </a:solidFill>
                <a:hlinkClick r:id="rId7"/>
              </a:rPr>
              <a:t>https://www.youtube.com/watch?v=asTti6y39xI</a:t>
            </a:r>
            <a:endParaRPr sz="1100" u="sng">
              <a:solidFill>
                <a:schemeClr val="hlink"/>
              </a:solidFill>
              <a:hlinkClick r:id="rId8"/>
            </a:endParaRPr>
          </a:p>
          <a:p>
            <a:pPr indent="-279400" lvl="0" marL="279400" rtl="0" algn="l">
              <a:lnSpc>
                <a:spcPct val="200000"/>
              </a:lnSpc>
              <a:spcBef>
                <a:spcPts val="0"/>
              </a:spcBef>
              <a:spcAft>
                <a:spcPts val="0"/>
              </a:spcAft>
              <a:buNone/>
            </a:pPr>
            <a:r>
              <a:rPr lang="en-GB" sz="1100"/>
              <a:t>Holsteijn, H. van, Jeong, H. W., Lee, J., Sandoval Rodríguez, A. I., &amp; Voyle, L. (2019). </a:t>
            </a:r>
            <a:r>
              <a:rPr i="1" lang="en-GB" sz="1100"/>
              <a:t>Cyberbullying prevention</a:t>
            </a:r>
            <a:r>
              <a:rPr lang="en-GB" sz="1100"/>
              <a:t>. 24.</a:t>
            </a:r>
            <a:endParaRPr sz="1100"/>
          </a:p>
          <a:p>
            <a:pPr indent="-279400" lvl="0" marL="279400" rtl="0" algn="l">
              <a:lnSpc>
                <a:spcPct val="200000"/>
              </a:lnSpc>
              <a:spcBef>
                <a:spcPts val="0"/>
              </a:spcBef>
              <a:spcAft>
                <a:spcPts val="0"/>
              </a:spcAft>
              <a:buNone/>
            </a:pPr>
            <a:r>
              <a:t/>
            </a:r>
            <a:endParaRPr sz="1100"/>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8"/>
          <p:cNvSpPr/>
          <p:nvPr/>
        </p:nvSpPr>
        <p:spPr>
          <a:xfrm>
            <a:off x="0" y="0"/>
            <a:ext cx="9144000" cy="51435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 name="Google Shape;130;p18"/>
          <p:cNvPicPr preferRelativeResize="0"/>
          <p:nvPr/>
        </p:nvPicPr>
        <p:blipFill>
          <a:blip r:embed="rId3">
            <a:alphaModFix/>
          </a:blip>
          <a:stretch>
            <a:fillRect/>
          </a:stretch>
        </p:blipFill>
        <p:spPr>
          <a:xfrm>
            <a:off x="876588" y="108137"/>
            <a:ext cx="7390819" cy="492722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9"/>
          <p:cNvSpPr/>
          <p:nvPr/>
        </p:nvSpPr>
        <p:spPr>
          <a:xfrm>
            <a:off x="0" y="0"/>
            <a:ext cx="9144000" cy="51435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he internet, mobile phones and other digital technologies offer unprecedented opportunities to fulfill some of the rights of children enshrined in the Convention on the Rights of the Child. More and more children -- especially those living in the developing world -- are increasingly able to access information, to share their views and to interact with likeminded people -- through the internet. However, access to the internet and mobile has also made children more vulnerable to abuse and exploitation, and has the potential to put children's rights to safety and privacy at risk.&#10;&#10;UNICEF believes that through education, awareness-raising and empowerment of children, young people and their caregivers, we can minimise the risk presented by the online world, and maximise the positive impact on children's rights, education and development. For more, please visit: www.unicef.org.za.&#10;&#10;This video is one of four, produced by UNICEF as part of the Digital Citizenship and Safety project and shared with Google South Africa to raise awareness on the issue of online child safety." id="136" name="Google Shape;136;p19" title="Cyber Bullying (UNICEF)">
            <a:hlinkClick r:id="rId3"/>
          </p:cNvPr>
          <p:cNvPicPr preferRelativeResize="0"/>
          <p:nvPr/>
        </p:nvPicPr>
        <p:blipFill>
          <a:blip r:embed="rId4">
            <a:alphaModFix/>
          </a:blip>
          <a:stretch>
            <a:fillRect/>
          </a:stretch>
        </p:blipFill>
        <p:spPr>
          <a:xfrm>
            <a:off x="1923325" y="168588"/>
            <a:ext cx="5297350" cy="4806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0"/>
          <p:cNvSpPr/>
          <p:nvPr/>
        </p:nvSpPr>
        <p:spPr>
          <a:xfrm>
            <a:off x="0" y="0"/>
            <a:ext cx="9144000" cy="51435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20"/>
          <p:cNvPicPr preferRelativeResize="0"/>
          <p:nvPr/>
        </p:nvPicPr>
        <p:blipFill rotWithShape="1">
          <a:blip r:embed="rId3">
            <a:alphaModFix/>
          </a:blip>
          <a:srcRect b="49" l="0" r="0" t="59"/>
          <a:stretch/>
        </p:blipFill>
        <p:spPr>
          <a:xfrm>
            <a:off x="876588" y="108137"/>
            <a:ext cx="7390818" cy="492721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46" name="Shape 146"/>
        <p:cNvGrpSpPr/>
        <p:nvPr/>
      </p:nvGrpSpPr>
      <p:grpSpPr>
        <a:xfrm>
          <a:off x="0" y="0"/>
          <a:ext cx="0" cy="0"/>
          <a:chOff x="0" y="0"/>
          <a:chExt cx="0" cy="0"/>
        </a:xfrm>
      </p:grpSpPr>
      <p:pic>
        <p:nvPicPr>
          <p:cNvPr id="147" name="Google Shape;147;p21"/>
          <p:cNvPicPr preferRelativeResize="0"/>
          <p:nvPr/>
        </p:nvPicPr>
        <p:blipFill>
          <a:blip r:embed="rId3">
            <a:alphaModFix/>
          </a:blip>
          <a:stretch>
            <a:fillRect/>
          </a:stretch>
        </p:blipFill>
        <p:spPr>
          <a:xfrm>
            <a:off x="1381725" y="116363"/>
            <a:ext cx="6383850" cy="49107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51" name="Shape 151"/>
        <p:cNvGrpSpPr/>
        <p:nvPr/>
      </p:nvGrpSpPr>
      <p:grpSpPr>
        <a:xfrm>
          <a:off x="0" y="0"/>
          <a:ext cx="0" cy="0"/>
          <a:chOff x="0" y="0"/>
          <a:chExt cx="0" cy="0"/>
        </a:xfrm>
      </p:grpSpPr>
      <p:pic>
        <p:nvPicPr>
          <p:cNvPr id="152" name="Google Shape;152;p22"/>
          <p:cNvPicPr preferRelativeResize="0"/>
          <p:nvPr/>
        </p:nvPicPr>
        <p:blipFill>
          <a:blip r:embed="rId3">
            <a:alphaModFix/>
          </a:blip>
          <a:stretch>
            <a:fillRect/>
          </a:stretch>
        </p:blipFill>
        <p:spPr>
          <a:xfrm>
            <a:off x="235563" y="1567138"/>
            <a:ext cx="8672875" cy="2009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729450" y="1322450"/>
            <a:ext cx="37575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Definition</a:t>
            </a:r>
            <a:endParaRPr/>
          </a:p>
          <a:p>
            <a:pPr indent="0" lvl="0" marL="0" rtl="0" algn="l">
              <a:spcBef>
                <a:spcPts val="0"/>
              </a:spcBef>
              <a:spcAft>
                <a:spcPts val="0"/>
              </a:spcAft>
              <a:buNone/>
            </a:pPr>
            <a:r>
              <a:rPr lang="en-GB"/>
              <a:t>debate</a:t>
            </a:r>
            <a:endParaRPr/>
          </a:p>
        </p:txBody>
      </p:sp>
      <p:sp>
        <p:nvSpPr>
          <p:cNvPr id="158" name="Google Shape;158;p23"/>
          <p:cNvSpPr txBox="1"/>
          <p:nvPr/>
        </p:nvSpPr>
        <p:spPr>
          <a:xfrm>
            <a:off x="4634450" y="4429500"/>
            <a:ext cx="34488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159" name="Google Shape;159;p23"/>
          <p:cNvPicPr preferRelativeResize="0"/>
          <p:nvPr/>
        </p:nvPicPr>
        <p:blipFill>
          <a:blip r:embed="rId3">
            <a:alphaModFix/>
          </a:blip>
          <a:stretch>
            <a:fillRect/>
          </a:stretch>
        </p:blipFill>
        <p:spPr>
          <a:xfrm>
            <a:off x="3907223" y="1311800"/>
            <a:ext cx="4903250" cy="2519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